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Playfair Display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C30B644-BF1C-4983-9167-BC519C844C15}">
  <a:tblStyle styleId="{BC30B644-BF1C-4983-9167-BC519C844C1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layfairDisplay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PlayfairDisplay-italic.fntdata"/><Relationship Id="rId10" Type="http://schemas.openxmlformats.org/officeDocument/2006/relationships/slide" Target="slides/slide4.xml"/><Relationship Id="rId32" Type="http://schemas.openxmlformats.org/officeDocument/2006/relationships/font" Target="fonts/PlayfairDisplay-bold.fntdata"/><Relationship Id="rId13" Type="http://schemas.openxmlformats.org/officeDocument/2006/relationships/slide" Target="slides/slide7.xml"/><Relationship Id="rId35" Type="http://schemas.openxmlformats.org/officeDocument/2006/relationships/font" Target="fonts/Lato-regular.fntdata"/><Relationship Id="rId12" Type="http://schemas.openxmlformats.org/officeDocument/2006/relationships/slide" Target="slides/slide6.xml"/><Relationship Id="rId34" Type="http://schemas.openxmlformats.org/officeDocument/2006/relationships/font" Target="fonts/PlayfairDisplay-boldItalic.fntdata"/><Relationship Id="rId15" Type="http://schemas.openxmlformats.org/officeDocument/2006/relationships/slide" Target="slides/slide9.xml"/><Relationship Id="rId37" Type="http://schemas.openxmlformats.org/officeDocument/2006/relationships/font" Target="fonts/Lato-italic.fntdata"/><Relationship Id="rId14" Type="http://schemas.openxmlformats.org/officeDocument/2006/relationships/slide" Target="slides/slide8.xml"/><Relationship Id="rId36" Type="http://schemas.openxmlformats.org/officeDocument/2006/relationships/font" Target="fonts/Lato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Lato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png>
</file>

<file path=ppt/media/image28.jpg>
</file>

<file path=ppt/media/image29.png>
</file>

<file path=ppt/media/image3.jpg>
</file>

<file path=ppt/media/image30.png>
</file>

<file path=ppt/media/image31.jpg>
</file>

<file path=ppt/media/image32.png>
</file>

<file path=ppt/media/image33.pn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png>
</file>

<file path=ppt/media/image48.jpg>
</file>

<file path=ppt/media/image49.png>
</file>

<file path=ppt/media/image5.jpg>
</file>

<file path=ppt/media/image50.jpg>
</file>

<file path=ppt/media/image51.jpg>
</file>

<file path=ppt/media/image52.png>
</file>

<file path=ppt/media/image53.jp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jpg>
</file>

<file path=ppt/media/image63.jpg>
</file>

<file path=ppt/media/image64.jpg>
</file>

<file path=ppt/media/image65.png>
</file>

<file path=ppt/media/image66.png>
</file>

<file path=ppt/media/image67.jpg>
</file>

<file path=ppt/media/image68.jpg>
</file>

<file path=ppt/media/image69.jpg>
</file>

<file path=ppt/media/image7.jpg>
</file>

<file path=ppt/media/image70.png>
</file>

<file path=ppt/media/image71.jpg>
</file>

<file path=ppt/media/image72.jpg>
</file>

<file path=ppt/media/image73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Welcome to my capstone project presentation, in which I try to build an image classifier to identify tropical plants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94f46e9f8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94f46e9f8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94f46e9f8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94f46e9f8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294f46e9f8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294f46e9f8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1c081c65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1c081c65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80-20-20 split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For example *click*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Our dataset is around 2600 images large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And so it will split like this 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this does is: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Training data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Train the model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Validation data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Validate model performance and tune hyperparameters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Testing data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Unseen data allows us to gauge the model’s true performance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1c081c653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1c081c653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Surprisingly high Top-1 and Top-5 Accuracies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Clearly overfit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1c081c6531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1c081c6531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Here we have our pre-trained model comparison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All models except EfficientNetB3 are overfit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Can reduce with augmented data, regularisation (early stopping, dropout layer)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 can also note that the accuracy of EfficientNetB3 is fluctuating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Not suited to the dataset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Sample size not large enough so model is just guessing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1c081c653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1c081c653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 data augmentation on the models, just transfer learning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MobileNet clearly the most accurate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1c081c6531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1c081c6531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Workflow to get the final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After deciding on MobileNet, we trained three versions of it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Data aug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One with all layers unfrozen, that is training the model fully on our data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Last one like the previous model, but with some additional layers to combat overfitting (GlobalAveragePooling2D to reduce params, dropout layer (drops/ignores neurons from CNN))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*click*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 Data augmented model performed the best, so implemented data augmentation into the other two models to compare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1c081c6531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1c081c6531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Data augmentation done for MobileNetV2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Typical transformations one can expect from photographs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Rotation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Shifting horizontally, vertically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Shearing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Varying the brightness of the image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Very minimal augmentations to combat overfitting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Keep in mind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1c081c653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1c081c653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MobileNetV2 with augmented data is most-accurate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Data augmentation improved accuracy by ~5% over original MobileNet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However, Model 4 also has potential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Huge decrease in overfitting of training data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Huge </a:t>
            </a:r>
            <a:r>
              <a:rPr lang="en"/>
              <a:t>increase</a:t>
            </a:r>
            <a:r>
              <a:rPr lang="en"/>
              <a:t> in testing data accuracy (</a:t>
            </a:r>
            <a:r>
              <a:rPr lang="en">
                <a:solidFill>
                  <a:schemeClr val="dk1"/>
                </a:solidFill>
              </a:rPr>
              <a:t>by adding layers (GlobalPoolingAverage2D, Dropout))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All with minimal data augmentation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294f46e9f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294f46e9f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Personal project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Multiple apps </a:t>
            </a:r>
            <a:r>
              <a:rPr lang="en"/>
              <a:t>but not very accurate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Try a build a better image classification model just for local plants that could eventually be used in a similar app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To provide accessible education on local plants and plantcare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1c081c6531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1c081c6531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Furthermore, MobileNetV2(</a:t>
            </a:r>
            <a:r>
              <a:rPr lang="en"/>
              <a:t>Unfrozen-Added Layers-Augmented Data) is not yet fully trained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Accuracy seems to be increasing at 15 epochs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Didn’t have time or resources to train it fully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c081c6531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c081c6531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Arachnothryx_leucophylla_flower </a:t>
            </a: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(42)</a:t>
            </a: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 and </a:t>
            </a: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allamanda_cathartica_flower (32) most misclassified classes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 </a:t>
            </a: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Arachnothryx_leucophylla_flower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Similar colour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Mentioned before, problems with scale variation/zooming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Most of dataset are single flowers, these are clusters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Hard to ask users to take a photo of a single flower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Celosia odd one out but furry 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CNN can detect the edges well, but within the subject itself is more difficult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Clustered flowers are always going to be difficult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1c081c6531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1c081c6531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Allamanda_cathartica_flower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Similar to arachnothryx leucophylla in that there are multiple flowers in the image, although not a cluster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Char char="-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</a:rPr>
              <a:t>Allamanda cathartica training dataset has a lot of images with multiple flowers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94f46e9f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94f46e9f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MobileNetV2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Best-performing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Most suited for use in a phone app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Cannot discount the use of more </a:t>
            </a:r>
            <a:r>
              <a:rPr lang="en"/>
              <a:t>computationally intensive models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Classifier doesn’t have to be on the phone (database)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Pl@ntNet found several neural networks that were incredibly accurate &gt;80% top-1 accuracy densenet201 being one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Trained on Pl@ntNet 300K, robust dataset of 300,000 images of plants, not just flowers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Highest accuracy is actually not a neural net, but a vision transformer (ViT), which seems to be very new technology, which is also be something I will be looking into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1c081c653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1c081c653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that, I have come to the end of my presentation. Thank you for your time!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294f46e9f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294f46e9f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 a WebDriver API called Selenium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simulated the process of searching for images of flowers and </a:t>
            </a:r>
            <a:r>
              <a:rPr lang="en"/>
              <a:t>downloading</a:t>
            </a:r>
            <a:r>
              <a:rPr lang="en"/>
              <a:t> them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94f46e9f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294f46e9f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 lot of dirty data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Acanthus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Features that would confuse the neural network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94f46e9f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94f46e9f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Scraped </a:t>
            </a:r>
            <a:r>
              <a:rPr lang="en"/>
              <a:t>slightly</a:t>
            </a:r>
            <a:r>
              <a:rPr lang="en"/>
              <a:t> cleaner data with search params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Still lot of cleaning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 significant imbalances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c081c653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c081c653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What we noticed mid-way through this project is there is a particular issue with scale-variation as zooming too far out would introduce different features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3 flowers of different scale/zoom level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Middle photo is ideally what we want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Last photo is not ideal since it is too dissimilar to what we are looking to classify even though there are flowers there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 fact, the more we zoom in*click*, the more useful it would be to our dataset despite losing resolution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 will see this issue crop up later because some flowers naturally grow in clusters and due to the scarcity of the dataset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What we could eventually do to solve this is the Pl@ntNet solution*click*, where they allow the user to choose which part of the plant they are taking a photo of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98b242e2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98b242e2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Each image will have been classified twice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Google (dumb)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Myself verifying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However, lots of different species, many of which can look very similar, so difficult to be certain that I verified correctly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94f46e9f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94f46e9f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efficiency’s sake, we looked at using pre-trained models rather than training our own from scratch.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4 models that we considered were: VGG-19, InceptionV3, MobileNetV2, and EfficientNetB3.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table shown here lists the characteristics of each model, and their performance on the ImageNet validation data while running on the same hardware.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VGG-19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Improved version of VGG-16, benchmark for pre-trained models.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Architecture is familiar to basic CNN models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InceptionV3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 Strong-performing CNN, more accurate than VGG-19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More GPU-intensive, which tends to be the limiting factor in most machines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MobileNetV2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Another high-performance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Small size, and very low demands on the CPU and GPU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EfficientNetB3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One of the best-performing models in the keras applications library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But Also the most computationally taxing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Top-1 Accuracy &amp; Top-5 Accuracy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Both important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Top-1 Accuracy or just accuracy doesn’t have to be explained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Top-5 acc is the probability that the plant to be identified is within the Top-5 predictions of the model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Top-5 is useful as an app can still aid the user in identifying the plant by giving suggestions like a recommender system *click*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an example of Pl@ntNet suggesting other plans that look similar to what the user has taken a photo of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94f46e9f8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94f46e9f8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order to compare the individual performance of each of these pre-trained models on our flower dataset, we froze all of the layers and replaced the final fully-connected output layer with our own. For example, in this case of the VGG-19 architecture, the final output layer would have 1000 classes, but we would replace it with our own layer of 50 classes to make it suitable for our purposes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png"/><Relationship Id="rId4" Type="http://schemas.openxmlformats.org/officeDocument/2006/relationships/image" Target="../media/image22.jpg"/><Relationship Id="rId5" Type="http://schemas.openxmlformats.org/officeDocument/2006/relationships/image" Target="../media/image28.jpg"/><Relationship Id="rId6" Type="http://schemas.openxmlformats.org/officeDocument/2006/relationships/image" Target="../media/image26.jpg"/><Relationship Id="rId7" Type="http://schemas.openxmlformats.org/officeDocument/2006/relationships/image" Target="../media/image3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Relationship Id="rId4" Type="http://schemas.openxmlformats.org/officeDocument/2006/relationships/image" Target="../media/image28.jpg"/><Relationship Id="rId5" Type="http://schemas.openxmlformats.org/officeDocument/2006/relationships/image" Target="../media/image26.jpg"/><Relationship Id="rId6" Type="http://schemas.openxmlformats.org/officeDocument/2006/relationships/image" Target="../media/image3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4.png"/><Relationship Id="rId4" Type="http://schemas.openxmlformats.org/officeDocument/2006/relationships/image" Target="../media/image28.jpg"/><Relationship Id="rId5" Type="http://schemas.openxmlformats.org/officeDocument/2006/relationships/image" Target="../media/image26.jpg"/><Relationship Id="rId6" Type="http://schemas.openxmlformats.org/officeDocument/2006/relationships/image" Target="../media/image3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9.png"/><Relationship Id="rId4" Type="http://schemas.openxmlformats.org/officeDocument/2006/relationships/image" Target="../media/image4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8.png"/><Relationship Id="rId4" Type="http://schemas.openxmlformats.org/officeDocument/2006/relationships/image" Target="../media/image47.png"/><Relationship Id="rId10" Type="http://schemas.openxmlformats.org/officeDocument/2006/relationships/image" Target="../media/image52.png"/><Relationship Id="rId9" Type="http://schemas.openxmlformats.org/officeDocument/2006/relationships/image" Target="../media/image42.png"/><Relationship Id="rId5" Type="http://schemas.openxmlformats.org/officeDocument/2006/relationships/image" Target="../media/image40.png"/><Relationship Id="rId6" Type="http://schemas.openxmlformats.org/officeDocument/2006/relationships/image" Target="../media/image46.png"/><Relationship Id="rId7" Type="http://schemas.openxmlformats.org/officeDocument/2006/relationships/image" Target="../media/image43.png"/><Relationship Id="rId8" Type="http://schemas.openxmlformats.org/officeDocument/2006/relationships/image" Target="../media/image3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0.jpg"/><Relationship Id="rId4" Type="http://schemas.openxmlformats.org/officeDocument/2006/relationships/image" Target="../media/image51.jpg"/><Relationship Id="rId5" Type="http://schemas.openxmlformats.org/officeDocument/2006/relationships/image" Target="../media/image53.jpg"/><Relationship Id="rId6" Type="http://schemas.openxmlformats.org/officeDocument/2006/relationships/image" Target="../media/image48.jpg"/><Relationship Id="rId7" Type="http://schemas.openxmlformats.org/officeDocument/2006/relationships/image" Target="../media/image45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image" Target="../media/image13.png"/><Relationship Id="rId6" Type="http://schemas.openxmlformats.org/officeDocument/2006/relationships/image" Target="../media/image15.png"/><Relationship Id="rId7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4.png"/><Relationship Id="rId4" Type="http://schemas.openxmlformats.org/officeDocument/2006/relationships/image" Target="../media/image41.png"/><Relationship Id="rId10" Type="http://schemas.openxmlformats.org/officeDocument/2006/relationships/image" Target="../media/image58.png"/><Relationship Id="rId9" Type="http://schemas.openxmlformats.org/officeDocument/2006/relationships/image" Target="../media/image59.png"/><Relationship Id="rId5" Type="http://schemas.openxmlformats.org/officeDocument/2006/relationships/image" Target="../media/image55.png"/><Relationship Id="rId6" Type="http://schemas.openxmlformats.org/officeDocument/2006/relationships/image" Target="../media/image57.png"/><Relationship Id="rId7" Type="http://schemas.openxmlformats.org/officeDocument/2006/relationships/image" Target="../media/image61.png"/><Relationship Id="rId8" Type="http://schemas.openxmlformats.org/officeDocument/2006/relationships/image" Target="../media/image5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6.png"/><Relationship Id="rId4" Type="http://schemas.openxmlformats.org/officeDocument/2006/relationships/image" Target="../media/image60.png"/><Relationship Id="rId5" Type="http://schemas.openxmlformats.org/officeDocument/2006/relationships/image" Target="../media/image67.jpg"/><Relationship Id="rId6" Type="http://schemas.openxmlformats.org/officeDocument/2006/relationships/image" Target="../media/image72.jpg"/><Relationship Id="rId7" Type="http://schemas.openxmlformats.org/officeDocument/2006/relationships/image" Target="../media/image62.jpg"/><Relationship Id="rId8" Type="http://schemas.openxmlformats.org/officeDocument/2006/relationships/image" Target="../media/image64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6.png"/><Relationship Id="rId4" Type="http://schemas.openxmlformats.org/officeDocument/2006/relationships/image" Target="../media/image65.png"/><Relationship Id="rId5" Type="http://schemas.openxmlformats.org/officeDocument/2006/relationships/image" Target="../media/image69.jpg"/><Relationship Id="rId6" Type="http://schemas.openxmlformats.org/officeDocument/2006/relationships/image" Target="../media/image68.jpg"/><Relationship Id="rId7" Type="http://schemas.openxmlformats.org/officeDocument/2006/relationships/image" Target="../media/image71.jpg"/><Relationship Id="rId8" Type="http://schemas.openxmlformats.org/officeDocument/2006/relationships/image" Target="../media/image63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7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3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Relationship Id="rId6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jpg"/><Relationship Id="rId4" Type="http://schemas.openxmlformats.org/officeDocument/2006/relationships/image" Target="../media/image11.jpg"/><Relationship Id="rId11" Type="http://schemas.openxmlformats.org/officeDocument/2006/relationships/image" Target="../media/image3.jpg"/><Relationship Id="rId10" Type="http://schemas.openxmlformats.org/officeDocument/2006/relationships/image" Target="../media/image1.jpg"/><Relationship Id="rId12" Type="http://schemas.openxmlformats.org/officeDocument/2006/relationships/image" Target="../media/image7.jpg"/><Relationship Id="rId9" Type="http://schemas.openxmlformats.org/officeDocument/2006/relationships/image" Target="../media/image19.jpg"/><Relationship Id="rId5" Type="http://schemas.openxmlformats.org/officeDocument/2006/relationships/image" Target="../media/image8.jpg"/><Relationship Id="rId6" Type="http://schemas.openxmlformats.org/officeDocument/2006/relationships/image" Target="../media/image12.png"/><Relationship Id="rId7" Type="http://schemas.openxmlformats.org/officeDocument/2006/relationships/image" Target="../media/image5.jpg"/><Relationship Id="rId8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jpg"/><Relationship Id="rId4" Type="http://schemas.openxmlformats.org/officeDocument/2006/relationships/image" Target="../media/image25.jpg"/><Relationship Id="rId5" Type="http://schemas.openxmlformats.org/officeDocument/2006/relationships/image" Target="../media/image34.jpg"/><Relationship Id="rId6" Type="http://schemas.openxmlformats.org/officeDocument/2006/relationships/image" Target="../media/image32.png"/><Relationship Id="rId7" Type="http://schemas.openxmlformats.org/officeDocument/2006/relationships/image" Target="../media/image23.png"/><Relationship Id="rId8" Type="http://schemas.openxmlformats.org/officeDocument/2006/relationships/image" Target="../media/image3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jpg"/><Relationship Id="rId4" Type="http://schemas.openxmlformats.org/officeDocument/2006/relationships/image" Target="../media/image2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9.png"/><Relationship Id="rId4" Type="http://schemas.openxmlformats.org/officeDocument/2006/relationships/image" Target="../media/image22.jpg"/><Relationship Id="rId5" Type="http://schemas.openxmlformats.org/officeDocument/2006/relationships/image" Target="../media/image28.jpg"/><Relationship Id="rId6" Type="http://schemas.openxmlformats.org/officeDocument/2006/relationships/image" Target="../media/image26.jpg"/><Relationship Id="rId7" Type="http://schemas.openxmlformats.org/officeDocument/2006/relationships/image" Target="../media/image3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Classifier for Tropical Flower Identification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Daren Tan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DSI-SG-27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Architecture (InceptionV3)</a:t>
            </a:r>
            <a:endParaRPr/>
          </a:p>
        </p:txBody>
      </p:sp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125" y="906063"/>
            <a:ext cx="6949750" cy="390922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/>
          <p:nvPr/>
        </p:nvSpPr>
        <p:spPr>
          <a:xfrm>
            <a:off x="1260325" y="1152475"/>
            <a:ext cx="6530400" cy="3054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250" y="2105003"/>
            <a:ext cx="940879" cy="62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90293" y="1152468"/>
            <a:ext cx="91440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90294" y="2162319"/>
            <a:ext cx="91440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90300" y="3172162"/>
            <a:ext cx="914400" cy="640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Architecture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(MobileNetV2)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3"/>
          <p:cNvPicPr preferRelativeResize="0"/>
          <p:nvPr/>
        </p:nvPicPr>
        <p:blipFill rotWithShape="1">
          <a:blip r:embed="rId3">
            <a:alphaModFix/>
          </a:blip>
          <a:srcRect b="15895" l="0" r="0" t="0"/>
          <a:stretch/>
        </p:blipFill>
        <p:spPr>
          <a:xfrm>
            <a:off x="4203050" y="791650"/>
            <a:ext cx="4629151" cy="413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3"/>
          <p:cNvSpPr/>
          <p:nvPr/>
        </p:nvSpPr>
        <p:spPr>
          <a:xfrm rot="10800000">
            <a:off x="4203000" y="923475"/>
            <a:ext cx="4629300" cy="3036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818" y="151568"/>
            <a:ext cx="91440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0344" y="151569"/>
            <a:ext cx="91440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72125" y="151562"/>
            <a:ext cx="91440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3418" y="4442018"/>
            <a:ext cx="91440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3593" y="4442018"/>
            <a:ext cx="914400" cy="640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Architecture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(EfficiencyNetB3)</a:t>
            </a:r>
            <a:endParaRPr/>
          </a:p>
        </p:txBody>
      </p:sp>
      <p:pic>
        <p:nvPicPr>
          <p:cNvPr id="179" name="Google Shape;17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5050" y="0"/>
            <a:ext cx="4547400" cy="50072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Google Shape;180;p24"/>
          <p:cNvCxnSpPr/>
          <p:nvPr/>
        </p:nvCxnSpPr>
        <p:spPr>
          <a:xfrm>
            <a:off x="3798025" y="43025"/>
            <a:ext cx="9000" cy="4947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4"/>
          <p:cNvCxnSpPr/>
          <p:nvPr/>
        </p:nvCxnSpPr>
        <p:spPr>
          <a:xfrm flipH="1" rot="10800000">
            <a:off x="7220672" y="4172846"/>
            <a:ext cx="9000" cy="818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4"/>
          <p:cNvCxnSpPr/>
          <p:nvPr/>
        </p:nvCxnSpPr>
        <p:spPr>
          <a:xfrm>
            <a:off x="3815050" y="4973175"/>
            <a:ext cx="34233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4"/>
          <p:cNvCxnSpPr/>
          <p:nvPr/>
        </p:nvCxnSpPr>
        <p:spPr>
          <a:xfrm>
            <a:off x="7255472" y="4189346"/>
            <a:ext cx="1124100" cy="17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4"/>
          <p:cNvCxnSpPr/>
          <p:nvPr/>
        </p:nvCxnSpPr>
        <p:spPr>
          <a:xfrm flipH="1">
            <a:off x="8413250" y="94125"/>
            <a:ext cx="300" cy="4096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4"/>
          <p:cNvCxnSpPr/>
          <p:nvPr/>
        </p:nvCxnSpPr>
        <p:spPr>
          <a:xfrm flipH="1" rot="5400000">
            <a:off x="6074050" y="-2233675"/>
            <a:ext cx="300" cy="4553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86" name="Google Shape;18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8843" y="4367168"/>
            <a:ext cx="91440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9" y="1822343"/>
            <a:ext cx="802400" cy="640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2565" y="1822344"/>
            <a:ext cx="802400" cy="640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60199" y="1822338"/>
            <a:ext cx="802400" cy="6400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Set-Up</a:t>
            </a:r>
            <a:endParaRPr/>
          </a:p>
        </p:txBody>
      </p:sp>
      <p:sp>
        <p:nvSpPr>
          <p:cNvPr id="195" name="Google Shape;195;p25"/>
          <p:cNvSpPr txBox="1"/>
          <p:nvPr>
            <p:ph idx="1" type="body"/>
          </p:nvPr>
        </p:nvSpPr>
        <p:spPr>
          <a:xfrm>
            <a:off x="311700" y="1017450"/>
            <a:ext cx="8832300" cy="35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Train-val-test split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80-20-20</a:t>
            </a:r>
            <a:endParaRPr/>
          </a:p>
        </p:txBody>
      </p:sp>
      <p:pic>
        <p:nvPicPr>
          <p:cNvPr id="196" name="Google Shape;196;p25"/>
          <p:cNvPicPr preferRelativeResize="0"/>
          <p:nvPr/>
        </p:nvPicPr>
        <p:blipFill rotWithShape="1">
          <a:blip r:embed="rId3">
            <a:alphaModFix/>
          </a:blip>
          <a:srcRect b="0" l="8359" r="9847" t="0"/>
          <a:stretch/>
        </p:blipFill>
        <p:spPr>
          <a:xfrm>
            <a:off x="1931763" y="1598563"/>
            <a:ext cx="4975675" cy="301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5"/>
          <p:cNvSpPr txBox="1"/>
          <p:nvPr/>
        </p:nvSpPr>
        <p:spPr>
          <a:xfrm>
            <a:off x="2505325" y="2505513"/>
            <a:ext cx="801900" cy="492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2125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ato"/>
                <a:ea typeface="Lato"/>
                <a:cs typeface="Lato"/>
                <a:sym typeface="Lato"/>
              </a:rPr>
              <a:t>1615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5"/>
          <p:cNvSpPr txBox="1"/>
          <p:nvPr/>
        </p:nvSpPr>
        <p:spPr>
          <a:xfrm>
            <a:off x="6001975" y="2505513"/>
            <a:ext cx="801900" cy="492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2125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ato"/>
                <a:ea typeface="Lato"/>
                <a:cs typeface="Lato"/>
                <a:sym typeface="Lato"/>
              </a:rPr>
              <a:t>538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5"/>
          <p:cNvSpPr txBox="1"/>
          <p:nvPr/>
        </p:nvSpPr>
        <p:spPr>
          <a:xfrm>
            <a:off x="4169575" y="1791125"/>
            <a:ext cx="801900" cy="492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2125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ato"/>
                <a:ea typeface="Lato"/>
                <a:cs typeface="Lato"/>
                <a:sym typeface="Lato"/>
              </a:rPr>
              <a:t>2597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5"/>
          <p:cNvSpPr txBox="1"/>
          <p:nvPr/>
        </p:nvSpPr>
        <p:spPr>
          <a:xfrm>
            <a:off x="4172525" y="2505513"/>
            <a:ext cx="801900" cy="492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2125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ato"/>
                <a:ea typeface="Lato"/>
                <a:cs typeface="Lato"/>
                <a:sym typeface="Lato"/>
              </a:rPr>
              <a:t>426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Baseline</a:t>
            </a:r>
            <a:r>
              <a:rPr lang="en"/>
              <a:t> CNN Performance</a:t>
            </a:r>
            <a:endParaRPr/>
          </a:p>
        </p:txBody>
      </p:sp>
      <p:graphicFrame>
        <p:nvGraphicFramePr>
          <p:cNvPr id="206" name="Google Shape;206;p26"/>
          <p:cNvGraphicFramePr/>
          <p:nvPr/>
        </p:nvGraphicFramePr>
        <p:xfrm>
          <a:off x="952500" y="1017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{BC30B644-BF1C-4983-9167-BC519C844C15}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Top-1 Accuracy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Top-5 Accuracy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Training Data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99.8%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99.9%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Validation Data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28.1%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45.0%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Testing Data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25.7%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42.9%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07" name="Google Shape;2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775" y="2830890"/>
            <a:ext cx="3017520" cy="2011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3695" y="2830890"/>
            <a:ext cx="3017520" cy="2011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/>
        </p:nvSpPr>
        <p:spPr>
          <a:xfrm>
            <a:off x="311700" y="485687"/>
            <a:ext cx="16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VGG-19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7"/>
          <p:cNvSpPr txBox="1"/>
          <p:nvPr/>
        </p:nvSpPr>
        <p:spPr>
          <a:xfrm>
            <a:off x="311700" y="1704075"/>
            <a:ext cx="16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InceptionV3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7"/>
          <p:cNvSpPr txBox="1"/>
          <p:nvPr/>
        </p:nvSpPr>
        <p:spPr>
          <a:xfrm>
            <a:off x="311700" y="2976038"/>
            <a:ext cx="16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MobileNetV2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7"/>
          <p:cNvSpPr txBox="1"/>
          <p:nvPr/>
        </p:nvSpPr>
        <p:spPr>
          <a:xfrm>
            <a:off x="311700" y="4227130"/>
            <a:ext cx="16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EfficientNetB3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7" name="Google Shape;2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6463" y="-12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0500" y="-12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86463" y="1264095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50502" y="1264098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86463" y="2536067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50502" y="2528205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86462" y="3787150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050500" y="3787150"/>
            <a:ext cx="1920240" cy="1280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Pre-trained Model Performance</a:t>
            </a:r>
            <a:endParaRPr/>
          </a:p>
        </p:txBody>
      </p:sp>
      <p:graphicFrame>
        <p:nvGraphicFramePr>
          <p:cNvPr id="230" name="Google Shape;230;p28"/>
          <p:cNvGraphicFramePr/>
          <p:nvPr/>
        </p:nvGraphicFramePr>
        <p:xfrm>
          <a:off x="273375" y="9518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{BC30B644-BF1C-4983-9167-BC519C844C15}</a:tableStyleId>
              </a:tblPr>
              <a:tblGrid>
                <a:gridCol w="955250"/>
                <a:gridCol w="955250"/>
                <a:gridCol w="955250"/>
                <a:gridCol w="955250"/>
                <a:gridCol w="955250"/>
                <a:gridCol w="955250"/>
                <a:gridCol w="955250"/>
                <a:gridCol w="955250"/>
                <a:gridCol w="955250"/>
              </a:tblGrid>
              <a:tr h="82292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VGG-19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u="sng"/>
                    </a:p>
                  </a:txBody>
                  <a:tcPr marT="91425" marB="91425" marR="91425" marL="91425"/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InceptionV3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u="sng"/>
                    </a:p>
                  </a:txBody>
                  <a:tcPr marT="91425" marB="91425" marR="91425" marL="91425"/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MobileNetV2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u="sng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EfficientNetB3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u="sng"/>
                    </a:p>
                  </a:txBody>
                  <a:tcPr marT="91425" marB="91425" marR="91425" marL="91425"/>
                </a:tc>
                <a:tc hMerge="1"/>
              </a:tr>
              <a:tr h="10363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Top-1-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Top-5-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Top-1-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Top-5-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Top-1-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Top-5-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Top-1-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Top-5-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Training Data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99.8%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99.9%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96.5%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99.6%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97.5%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99.9%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2.0%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9.8%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Val 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Data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59.1%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81.3%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54.1%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79.8%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64.9%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85.3%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1.9%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9.1%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Testing Data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55.0%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80.7%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54.5%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76.8%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61.3%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84.0%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1.9%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9.1%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1" name="Google Shape;231;p28"/>
          <p:cNvSpPr/>
          <p:nvPr/>
        </p:nvSpPr>
        <p:spPr>
          <a:xfrm>
            <a:off x="5964025" y="4167350"/>
            <a:ext cx="784800" cy="525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8"/>
          <p:cNvSpPr/>
          <p:nvPr/>
        </p:nvSpPr>
        <p:spPr>
          <a:xfrm>
            <a:off x="4973425" y="4167350"/>
            <a:ext cx="784800" cy="525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 txBox="1"/>
          <p:nvPr>
            <p:ph type="title"/>
          </p:nvPr>
        </p:nvSpPr>
        <p:spPr>
          <a:xfrm>
            <a:off x="311700" y="352225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Model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</a:t>
            </a:r>
            <a:endParaRPr/>
          </a:p>
        </p:txBody>
      </p:sp>
      <p:sp>
        <p:nvSpPr>
          <p:cNvPr id="238" name="Google Shape;238;p29"/>
          <p:cNvSpPr/>
          <p:nvPr/>
        </p:nvSpPr>
        <p:spPr>
          <a:xfrm>
            <a:off x="96475" y="2053500"/>
            <a:ext cx="1506000" cy="103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MobileNetV2</a:t>
            </a:r>
            <a:endParaRPr/>
          </a:p>
        </p:txBody>
      </p:sp>
      <p:sp>
        <p:nvSpPr>
          <p:cNvPr id="239" name="Google Shape;239;p29"/>
          <p:cNvSpPr/>
          <p:nvPr/>
        </p:nvSpPr>
        <p:spPr>
          <a:xfrm>
            <a:off x="3301075" y="665450"/>
            <a:ext cx="1506000" cy="103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MobileNetV2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w/ Data Augmentation</a:t>
            </a:r>
            <a:endParaRPr/>
          </a:p>
        </p:txBody>
      </p:sp>
      <p:sp>
        <p:nvSpPr>
          <p:cNvPr id="240" name="Google Shape;240;p29"/>
          <p:cNvSpPr/>
          <p:nvPr/>
        </p:nvSpPr>
        <p:spPr>
          <a:xfrm>
            <a:off x="3301075" y="2053500"/>
            <a:ext cx="1506000" cy="103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MobileNetV2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Unfrozen</a:t>
            </a:r>
            <a:endParaRPr/>
          </a:p>
        </p:txBody>
      </p:sp>
      <p:sp>
        <p:nvSpPr>
          <p:cNvPr id="241" name="Google Shape;241;p29"/>
          <p:cNvSpPr/>
          <p:nvPr/>
        </p:nvSpPr>
        <p:spPr>
          <a:xfrm>
            <a:off x="3301075" y="3441550"/>
            <a:ext cx="1506000" cy="103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MobileNetV2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Unfrozen-Added-Layers</a:t>
            </a:r>
            <a:endParaRPr/>
          </a:p>
        </p:txBody>
      </p:sp>
      <p:sp>
        <p:nvSpPr>
          <p:cNvPr id="242" name="Google Shape;242;p29"/>
          <p:cNvSpPr/>
          <p:nvPr/>
        </p:nvSpPr>
        <p:spPr>
          <a:xfrm>
            <a:off x="1751875" y="2444850"/>
            <a:ext cx="1506000" cy="253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9"/>
          <p:cNvSpPr/>
          <p:nvPr/>
        </p:nvSpPr>
        <p:spPr>
          <a:xfrm flipH="1" rot="8810502">
            <a:off x="1698686" y="1778150"/>
            <a:ext cx="1506159" cy="25378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9"/>
          <p:cNvSpPr/>
          <p:nvPr/>
        </p:nvSpPr>
        <p:spPr>
          <a:xfrm rot="1989498">
            <a:off x="1698686" y="3111550"/>
            <a:ext cx="1506159" cy="25378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9"/>
          <p:cNvSpPr/>
          <p:nvPr/>
        </p:nvSpPr>
        <p:spPr>
          <a:xfrm>
            <a:off x="4572000" y="197625"/>
            <a:ext cx="640200" cy="640200"/>
          </a:xfrm>
          <a:prstGeom prst="star4">
            <a:avLst>
              <a:gd fmla="val 125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4952275" y="2444850"/>
            <a:ext cx="1506000" cy="253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9"/>
          <p:cNvSpPr/>
          <p:nvPr/>
        </p:nvSpPr>
        <p:spPr>
          <a:xfrm>
            <a:off x="4952275" y="3832900"/>
            <a:ext cx="1506000" cy="253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9"/>
          <p:cNvSpPr/>
          <p:nvPr/>
        </p:nvSpPr>
        <p:spPr>
          <a:xfrm>
            <a:off x="6603475" y="2053500"/>
            <a:ext cx="1828800" cy="123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MobileNetV2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Unfrozen w/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Augmentation</a:t>
            </a:r>
            <a:endParaRPr/>
          </a:p>
        </p:txBody>
      </p:sp>
      <p:sp>
        <p:nvSpPr>
          <p:cNvPr id="249" name="Google Shape;249;p29"/>
          <p:cNvSpPr/>
          <p:nvPr/>
        </p:nvSpPr>
        <p:spPr>
          <a:xfrm>
            <a:off x="6603475" y="3441550"/>
            <a:ext cx="1828800" cy="123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MobileNetV2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Unfrozen-Added-Layers </a:t>
            </a:r>
            <a:r>
              <a:rPr lang="en"/>
              <a:t>w/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Augmentation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Augmentation</a:t>
            </a:r>
            <a:endParaRPr/>
          </a:p>
        </p:txBody>
      </p:sp>
      <p:sp>
        <p:nvSpPr>
          <p:cNvPr id="255" name="Google Shape;255;p30"/>
          <p:cNvSpPr txBox="1"/>
          <p:nvPr>
            <p:ph idx="1" type="body"/>
          </p:nvPr>
        </p:nvSpPr>
        <p:spPr>
          <a:xfrm>
            <a:off x="311700" y="1017450"/>
            <a:ext cx="3678000" cy="27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train_datagen = ImageDataGenerator(</a:t>
            </a:r>
            <a:endParaRPr sz="1400">
              <a:solidFill>
                <a:srgbClr val="000000"/>
              </a:solidFill>
              <a:highlight>
                <a:srgbClr val="FFFFFE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    rescale = </a:t>
            </a:r>
            <a:r>
              <a:rPr lang="en" sz="1400">
                <a:solidFill>
                  <a:srgbClr val="09885A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./</a:t>
            </a:r>
            <a:r>
              <a:rPr lang="en" sz="1400">
                <a:solidFill>
                  <a:srgbClr val="09885A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.,</a:t>
            </a:r>
            <a:endParaRPr sz="1400">
              <a:solidFill>
                <a:srgbClr val="000000"/>
              </a:solidFill>
              <a:highlight>
                <a:srgbClr val="FFFFFE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    rotation_range = </a:t>
            </a:r>
            <a:r>
              <a:rPr lang="en" sz="1400">
                <a:solidFill>
                  <a:srgbClr val="09885A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20</a:t>
            </a: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,</a:t>
            </a:r>
            <a:endParaRPr sz="1400">
              <a:solidFill>
                <a:srgbClr val="000000"/>
              </a:solidFill>
              <a:highlight>
                <a:srgbClr val="FFFFFE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    width_shift_range = </a:t>
            </a:r>
            <a:r>
              <a:rPr lang="en" sz="1400">
                <a:solidFill>
                  <a:srgbClr val="09885A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0.2</a:t>
            </a: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,</a:t>
            </a:r>
            <a:endParaRPr sz="1400">
              <a:solidFill>
                <a:srgbClr val="000000"/>
              </a:solidFill>
              <a:highlight>
                <a:srgbClr val="FFFFFE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    height_shift_range = </a:t>
            </a:r>
            <a:r>
              <a:rPr lang="en" sz="1400">
                <a:solidFill>
                  <a:srgbClr val="09885A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0.2</a:t>
            </a: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,</a:t>
            </a:r>
            <a:endParaRPr sz="1400">
              <a:solidFill>
                <a:srgbClr val="000000"/>
              </a:solidFill>
              <a:highlight>
                <a:srgbClr val="FFFFFE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    shear_range = </a:t>
            </a:r>
            <a:r>
              <a:rPr lang="en" sz="1400">
                <a:solidFill>
                  <a:srgbClr val="09885A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0.2</a:t>
            </a: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, </a:t>
            </a:r>
            <a:endParaRPr sz="1400">
              <a:solidFill>
                <a:srgbClr val="000000"/>
              </a:solidFill>
              <a:highlight>
                <a:srgbClr val="FFFFFE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    brightness_range = [</a:t>
            </a:r>
            <a:r>
              <a:rPr lang="en" sz="1400">
                <a:solidFill>
                  <a:srgbClr val="09885A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0.8</a:t>
            </a: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400">
                <a:solidFill>
                  <a:srgbClr val="09885A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1.2</a:t>
            </a: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]</a:t>
            </a:r>
            <a:endParaRPr sz="1400">
              <a:solidFill>
                <a:srgbClr val="000000"/>
              </a:solidFill>
              <a:highlight>
                <a:srgbClr val="FFFFFE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E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endParaRPr sz="1400">
              <a:solidFill>
                <a:srgbClr val="000000"/>
              </a:solidFill>
              <a:highlight>
                <a:srgbClr val="FFFFFE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3538" y="391350"/>
            <a:ext cx="3206700" cy="2138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4550" y="3756744"/>
            <a:ext cx="137159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7775" y="3756744"/>
            <a:ext cx="137159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08783" y="3756750"/>
            <a:ext cx="137159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60707" y="3756744"/>
            <a:ext cx="1371599" cy="914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1" name="Google Shape;261;p30"/>
          <p:cNvCxnSpPr>
            <a:stCxn id="256" idx="2"/>
            <a:endCxn id="257" idx="0"/>
          </p:cNvCxnSpPr>
          <p:nvPr/>
        </p:nvCxnSpPr>
        <p:spPr>
          <a:xfrm flipH="1">
            <a:off x="2070388" y="2530194"/>
            <a:ext cx="4486500" cy="1226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2" name="Google Shape;262;p30"/>
          <p:cNvCxnSpPr>
            <a:stCxn id="256" idx="2"/>
            <a:endCxn id="258" idx="0"/>
          </p:cNvCxnSpPr>
          <p:nvPr/>
        </p:nvCxnSpPr>
        <p:spPr>
          <a:xfrm flipH="1">
            <a:off x="4083688" y="2530194"/>
            <a:ext cx="2473200" cy="1226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3" name="Google Shape;263;p30"/>
          <p:cNvCxnSpPr>
            <a:stCxn id="256" idx="2"/>
            <a:endCxn id="259" idx="0"/>
          </p:cNvCxnSpPr>
          <p:nvPr/>
        </p:nvCxnSpPr>
        <p:spPr>
          <a:xfrm flipH="1">
            <a:off x="6194488" y="2530194"/>
            <a:ext cx="362400" cy="1226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30"/>
          <p:cNvCxnSpPr>
            <a:stCxn id="256" idx="2"/>
            <a:endCxn id="260" idx="0"/>
          </p:cNvCxnSpPr>
          <p:nvPr/>
        </p:nvCxnSpPr>
        <p:spPr>
          <a:xfrm>
            <a:off x="6556888" y="2530194"/>
            <a:ext cx="1589700" cy="1226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30"/>
          <p:cNvSpPr txBox="1"/>
          <p:nvPr/>
        </p:nvSpPr>
        <p:spPr>
          <a:xfrm>
            <a:off x="5239288" y="0"/>
            <a:ext cx="263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Original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"/>
          <p:cNvSpPr txBox="1"/>
          <p:nvPr>
            <p:ph type="title"/>
          </p:nvPr>
        </p:nvSpPr>
        <p:spPr>
          <a:xfrm>
            <a:off x="6900" y="10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Model Comparison</a:t>
            </a:r>
            <a:endParaRPr/>
          </a:p>
        </p:txBody>
      </p:sp>
      <p:graphicFrame>
        <p:nvGraphicFramePr>
          <p:cNvPr id="271" name="Google Shape;271;p31"/>
          <p:cNvGraphicFramePr/>
          <p:nvPr/>
        </p:nvGraphicFramePr>
        <p:xfrm>
          <a:off x="285763" y="5708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{BC30B644-BF1C-4983-9167-BC519C844C15}</a:tableStyleId>
              </a:tblPr>
              <a:tblGrid>
                <a:gridCol w="955250"/>
                <a:gridCol w="955250"/>
                <a:gridCol w="955250"/>
                <a:gridCol w="955250"/>
                <a:gridCol w="955250"/>
                <a:gridCol w="955250"/>
                <a:gridCol w="955250"/>
                <a:gridCol w="955250"/>
                <a:gridCol w="955250"/>
              </a:tblGrid>
              <a:tr h="11323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MobileNetV2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u="sng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MobileNetV2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(Augmented Data)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u="sng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MobileNetV2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(Unfrozen-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Augmented Data)</a:t>
                      </a:r>
                      <a:endParaRPr b="1" u="sng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MobileNetV2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(Unfrozen-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Added Layers-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Augmented Data) (4)</a:t>
                      </a:r>
                      <a:endParaRPr b="1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u="sng"/>
                    </a:p>
                  </a:txBody>
                  <a:tcPr marT="91425" marB="91425" marR="91425" marL="91425"/>
                </a:tc>
                <a:tc hMerge="1"/>
              </a:tr>
              <a:tr h="10363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Top-1-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Top-5-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Top-1-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Top-5-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Top-1-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Top-5-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Top-1-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Top-5-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Training Data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97.5%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99.9%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90.2%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99.0%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94.3%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99.6%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73.3%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92.2%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Val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Data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64.9%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85.3%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68.3%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90.1%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4.1%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29.8%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48.1%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74.8%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33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Testing Data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61.3%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84.0%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66.5%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87.7%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3.3%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27.7%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46.5%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75.7%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72" name="Google Shape;272;p31"/>
          <p:cNvSpPr/>
          <p:nvPr/>
        </p:nvSpPr>
        <p:spPr>
          <a:xfrm>
            <a:off x="4030575" y="4419900"/>
            <a:ext cx="784800" cy="525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1"/>
          <p:cNvSpPr/>
          <p:nvPr/>
        </p:nvSpPr>
        <p:spPr>
          <a:xfrm>
            <a:off x="3039975" y="4419900"/>
            <a:ext cx="784800" cy="525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1"/>
          <p:cNvSpPr/>
          <p:nvPr/>
        </p:nvSpPr>
        <p:spPr>
          <a:xfrm>
            <a:off x="5062025" y="3207350"/>
            <a:ext cx="948900" cy="626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1"/>
          <p:cNvSpPr/>
          <p:nvPr/>
        </p:nvSpPr>
        <p:spPr>
          <a:xfrm>
            <a:off x="6972525" y="3207350"/>
            <a:ext cx="948900" cy="626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1"/>
          <p:cNvSpPr/>
          <p:nvPr/>
        </p:nvSpPr>
        <p:spPr>
          <a:xfrm>
            <a:off x="5062025" y="4426550"/>
            <a:ext cx="948900" cy="6261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"/>
          <p:cNvSpPr/>
          <p:nvPr/>
        </p:nvSpPr>
        <p:spPr>
          <a:xfrm>
            <a:off x="6937975" y="4426550"/>
            <a:ext cx="948900" cy="6261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5125" y="137650"/>
            <a:ext cx="4038600" cy="11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0588" y="2800413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336938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2" y="2425738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61975" y="3545888"/>
            <a:ext cx="3057525" cy="14954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most popular plant identification apps on the market have low accuracy on local plants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Create an image classifier that is more tailored to local flora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4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"/>
          <p:cNvSpPr txBox="1"/>
          <p:nvPr/>
        </p:nvSpPr>
        <p:spPr>
          <a:xfrm>
            <a:off x="311700" y="333287"/>
            <a:ext cx="163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MobileNetV2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32"/>
          <p:cNvSpPr txBox="1"/>
          <p:nvPr/>
        </p:nvSpPr>
        <p:spPr>
          <a:xfrm>
            <a:off x="311700" y="1475475"/>
            <a:ext cx="1633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MobileNetV2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(Augmented Data)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Google Shape;284;p32"/>
          <p:cNvSpPr txBox="1"/>
          <p:nvPr/>
        </p:nvSpPr>
        <p:spPr>
          <a:xfrm>
            <a:off x="311700" y="2649325"/>
            <a:ext cx="1633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MobileNetV2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(Unfrozen-Augmented Data)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32"/>
          <p:cNvSpPr txBox="1"/>
          <p:nvPr/>
        </p:nvSpPr>
        <p:spPr>
          <a:xfrm>
            <a:off x="-290250" y="3821800"/>
            <a:ext cx="2837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MobileNetV2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(Unfrozen-Added-Layers-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Augmented Data)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(4)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6" name="Google Shape;28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1875" y="-30500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5500" y="-30500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1875" y="1251048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95502" y="1251048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11875" y="2532608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95502" y="2532608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11875" y="3812775"/>
            <a:ext cx="192024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395500" y="3812775"/>
            <a:ext cx="1920240" cy="128016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2"/>
          <p:cNvSpPr/>
          <p:nvPr/>
        </p:nvSpPr>
        <p:spPr>
          <a:xfrm>
            <a:off x="4771925" y="3748425"/>
            <a:ext cx="1075500" cy="831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2"/>
          <p:cNvSpPr/>
          <p:nvPr/>
        </p:nvSpPr>
        <p:spPr>
          <a:xfrm>
            <a:off x="7544975" y="3748425"/>
            <a:ext cx="1075500" cy="831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Analysis	</a:t>
            </a:r>
            <a:endParaRPr/>
          </a:p>
        </p:txBody>
      </p:sp>
      <p:pic>
        <p:nvPicPr>
          <p:cNvPr id="301" name="Google Shape;301;p33"/>
          <p:cNvPicPr preferRelativeResize="0"/>
          <p:nvPr/>
        </p:nvPicPr>
        <p:blipFill rotWithShape="1">
          <a:blip r:embed="rId3">
            <a:alphaModFix/>
          </a:blip>
          <a:srcRect b="47148" l="0" r="0" t="0"/>
          <a:stretch/>
        </p:blipFill>
        <p:spPr>
          <a:xfrm>
            <a:off x="5271550" y="0"/>
            <a:ext cx="3872450" cy="271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3"/>
          <p:cNvPicPr preferRelativeResize="0"/>
          <p:nvPr/>
        </p:nvPicPr>
        <p:blipFill rotWithShape="1">
          <a:blip r:embed="rId4">
            <a:alphaModFix/>
          </a:blip>
          <a:srcRect b="6050" l="0" r="0" t="0"/>
          <a:stretch/>
        </p:blipFill>
        <p:spPr>
          <a:xfrm>
            <a:off x="311700" y="1017450"/>
            <a:ext cx="4029075" cy="127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6938" y="3396075"/>
            <a:ext cx="1097280" cy="109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2763" y="3396088"/>
            <a:ext cx="1097280" cy="109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68600" y="3396088"/>
            <a:ext cx="1097280" cy="109728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3"/>
          <p:cNvSpPr txBox="1"/>
          <p:nvPr/>
        </p:nvSpPr>
        <p:spPr>
          <a:xfrm>
            <a:off x="7090488" y="4493338"/>
            <a:ext cx="20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Celosia Argentea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" name="Google Shape;307;p33"/>
          <p:cNvSpPr txBox="1"/>
          <p:nvPr/>
        </p:nvSpPr>
        <p:spPr>
          <a:xfrm>
            <a:off x="2" y="4630513"/>
            <a:ext cx="236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Arachnothryx leucophylla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33"/>
          <p:cNvSpPr txBox="1"/>
          <p:nvPr/>
        </p:nvSpPr>
        <p:spPr>
          <a:xfrm>
            <a:off x="5234650" y="4493338"/>
            <a:ext cx="20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Bougainvillea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" name="Google Shape;309;p33"/>
          <p:cNvSpPr txBox="1"/>
          <p:nvPr/>
        </p:nvSpPr>
        <p:spPr>
          <a:xfrm>
            <a:off x="3378838" y="4493338"/>
            <a:ext cx="20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Bauhinia kockiana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0" name="Google Shape;310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6938" y="3258900"/>
            <a:ext cx="1371600" cy="13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3"/>
          <p:cNvSpPr txBox="1"/>
          <p:nvPr/>
        </p:nvSpPr>
        <p:spPr>
          <a:xfrm>
            <a:off x="5234638" y="2995863"/>
            <a:ext cx="20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Actual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33"/>
          <p:cNvSpPr txBox="1"/>
          <p:nvPr/>
        </p:nvSpPr>
        <p:spPr>
          <a:xfrm>
            <a:off x="155988" y="2857163"/>
            <a:ext cx="20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Predicted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Analysis	</a:t>
            </a:r>
            <a:endParaRPr/>
          </a:p>
        </p:txBody>
      </p:sp>
      <p:pic>
        <p:nvPicPr>
          <p:cNvPr id="318" name="Google Shape;318;p34"/>
          <p:cNvPicPr preferRelativeResize="0"/>
          <p:nvPr/>
        </p:nvPicPr>
        <p:blipFill rotWithShape="1">
          <a:blip r:embed="rId3">
            <a:alphaModFix/>
          </a:blip>
          <a:srcRect b="47148" l="0" r="0" t="0"/>
          <a:stretch/>
        </p:blipFill>
        <p:spPr>
          <a:xfrm>
            <a:off x="5271550" y="0"/>
            <a:ext cx="3872450" cy="271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4"/>
          <p:cNvSpPr txBox="1"/>
          <p:nvPr/>
        </p:nvSpPr>
        <p:spPr>
          <a:xfrm>
            <a:off x="5077688" y="3000975"/>
            <a:ext cx="20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Actual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34"/>
          <p:cNvSpPr txBox="1"/>
          <p:nvPr/>
        </p:nvSpPr>
        <p:spPr>
          <a:xfrm>
            <a:off x="7090500" y="4498413"/>
            <a:ext cx="20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Brunfelsia americana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34"/>
          <p:cNvSpPr txBox="1"/>
          <p:nvPr/>
        </p:nvSpPr>
        <p:spPr>
          <a:xfrm>
            <a:off x="2" y="4613200"/>
            <a:ext cx="236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Allamanda cathartica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34"/>
          <p:cNvSpPr txBox="1"/>
          <p:nvPr/>
        </p:nvSpPr>
        <p:spPr>
          <a:xfrm>
            <a:off x="5077700" y="4527888"/>
            <a:ext cx="2053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Cochlospermum religiosum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34"/>
          <p:cNvSpPr txBox="1"/>
          <p:nvPr/>
        </p:nvSpPr>
        <p:spPr>
          <a:xfrm>
            <a:off x="3221888" y="4498413"/>
            <a:ext cx="20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Cascabela thevetia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4" name="Google Shape;32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213" y="995588"/>
            <a:ext cx="4010025" cy="131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950" y="32416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0013" y="3401163"/>
            <a:ext cx="1097280" cy="109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55813" y="3401175"/>
            <a:ext cx="1097280" cy="109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68600" y="3401163"/>
            <a:ext cx="1097280" cy="109728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4"/>
          <p:cNvSpPr txBox="1"/>
          <p:nvPr/>
        </p:nvSpPr>
        <p:spPr>
          <a:xfrm>
            <a:off x="155988" y="2841388"/>
            <a:ext cx="20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Predicted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4638" y="-31217"/>
            <a:ext cx="1960125" cy="95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5400" y="648238"/>
            <a:ext cx="4038600" cy="400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and Future Direction</a:t>
            </a:r>
            <a:endParaRPr/>
          </a:p>
        </p:txBody>
      </p:sp>
      <p:sp>
        <p:nvSpPr>
          <p:cNvPr id="337" name="Google Shape;337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MobileNetV2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Further data augmentation on pre-trained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Further train/tune the unfrozen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More accurate models?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Pl@ntNet 300K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t/>
            </a:r>
            <a:endParaRPr/>
          </a:p>
        </p:txBody>
      </p:sp>
      <p:sp>
        <p:nvSpPr>
          <p:cNvPr id="338" name="Google Shape;338;p35"/>
          <p:cNvSpPr txBox="1"/>
          <p:nvPr/>
        </p:nvSpPr>
        <p:spPr>
          <a:xfrm>
            <a:off x="311700" y="4122250"/>
            <a:ext cx="5046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ato"/>
                <a:ea typeface="Lato"/>
                <a:cs typeface="Lato"/>
                <a:sym typeface="Lato"/>
              </a:rPr>
              <a:t>Source: https://datasets-benchmarks-proceedings.neurips.cc/paper/2021/file/7e7757b1e12abcb736ab9a754ffb617a-Paper-round2.pdf 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6"/>
          <p:cNvSpPr txBox="1"/>
          <p:nvPr>
            <p:ph type="title"/>
          </p:nvPr>
        </p:nvSpPr>
        <p:spPr>
          <a:xfrm>
            <a:off x="448600" y="3225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Your Attention!</a:t>
            </a:r>
            <a:endParaRPr/>
          </a:p>
        </p:txBody>
      </p:sp>
      <p:pic>
        <p:nvPicPr>
          <p:cNvPr id="344" name="Google Shape;34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7613" y="1061925"/>
            <a:ext cx="4862563" cy="389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4613" y="3591575"/>
            <a:ext cx="1645920" cy="109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5938" y="3142367"/>
            <a:ext cx="1645920" cy="109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60263" y="3591582"/>
            <a:ext cx="1645920" cy="109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Gathering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External research for class selection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253 most popular plant species in Singapore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Selenium WebDriver to scrape Google 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100 images per species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Looking for photos, but found images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2672" y="749375"/>
            <a:ext cx="2313350" cy="3201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500" y="2636850"/>
            <a:ext cx="3467100" cy="13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Dirty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Stock photos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Photos with watermarks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 subject in frame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Collages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Photos with frames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Diagrams or sketches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Wrongly labeled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Duplicates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4500" y="204375"/>
            <a:ext cx="1656450" cy="2692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7801" y="96025"/>
            <a:ext cx="1919075" cy="1358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83397" y="0"/>
            <a:ext cx="1860600" cy="155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85477" y="1454475"/>
            <a:ext cx="1656450" cy="165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51300" y="3263429"/>
            <a:ext cx="1177125" cy="1768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41550" y="3263425"/>
            <a:ext cx="1277178" cy="1768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31850" y="3237550"/>
            <a:ext cx="1277175" cy="182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909025" y="3150700"/>
            <a:ext cx="1177125" cy="17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427975" y="1550500"/>
            <a:ext cx="1768900" cy="176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11699" y="3532949"/>
            <a:ext cx="1035500" cy="146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468949" y="3532949"/>
            <a:ext cx="1035500" cy="146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6975" y="2647950"/>
            <a:ext cx="7170051" cy="239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Manually cleaned each class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Between 20 - 60% of </a:t>
            </a:r>
            <a:r>
              <a:rPr lang="en"/>
              <a:t>images</a:t>
            </a:r>
            <a:r>
              <a:rPr lang="en"/>
              <a:t> of some classes were inappropriate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Some obscure species had to be removed due to lack of quality photographs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Narrowed classification problem down from 253 classes to 50 classes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Due to cleaning, final dataset entailed 2597 images over 50 classes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6475" y="819940"/>
            <a:ext cx="6287525" cy="40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Cleaning+</a:t>
            </a:r>
            <a:endParaRPr/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Scale variation particularly troublesome as largely single flowers used in our 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Cluster flowers and zoomed-out photos ((plants) are a problem</a:t>
            </a:r>
            <a:endParaRPr/>
          </a:p>
        </p:txBody>
      </p:sp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11004" l="0" r="0" t="-2104"/>
          <a:stretch/>
        </p:blipFill>
        <p:spPr>
          <a:xfrm>
            <a:off x="3309225" y="2506094"/>
            <a:ext cx="228600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88" y="2506094"/>
            <a:ext cx="228600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6263" y="2506094"/>
            <a:ext cx="228600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46263" y="2506102"/>
            <a:ext cx="2285999" cy="228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46255" y="2490038"/>
            <a:ext cx="2286000" cy="231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 rotWithShape="1">
          <a:blip r:embed="rId8">
            <a:alphaModFix/>
          </a:blip>
          <a:srcRect b="5859" l="0" r="0" t="42152"/>
          <a:stretch/>
        </p:blipFill>
        <p:spPr>
          <a:xfrm>
            <a:off x="4945175" y="391350"/>
            <a:ext cx="3860749" cy="417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</a:t>
            </a:r>
            <a:endParaRPr/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Each photo that has been pulled has been verified to be correctly classified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Model will have to account for slight variations in similar  images</a:t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313" y="2738263"/>
            <a:ext cx="2619375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942213" y="22652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calliandra_haematocephala_flower</a:t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1925" y="2542773"/>
            <a:ext cx="1598500" cy="213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/>
        </p:nvSpPr>
        <p:spPr>
          <a:xfrm>
            <a:off x="5756625" y="20608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calliandra_tergemina_flower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Tested</a:t>
            </a:r>
            <a:endParaRPr/>
          </a:p>
        </p:txBody>
      </p:sp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33" name="Google Shape;133;p20"/>
          <p:cNvGraphicFramePr/>
          <p:nvPr/>
        </p:nvGraphicFramePr>
        <p:xfrm>
          <a:off x="-100" y="1446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{BC30B644-BF1C-4983-9167-BC519C844C15}</a:tableStyleId>
              </a:tblPr>
              <a:tblGrid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</a:tblGrid>
              <a:tr h="994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Size (MB)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Top-1 Accuracy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Top-5 Accuracy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Parameters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Depth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Time (ms) per inference step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(CPU)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Time (ms) per inference step (GPU)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VGG-19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549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71.3%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90.0%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143.7M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84.8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4.4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InceptionV3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92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77.9%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93.7%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23.9M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189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42.2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6.9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MobileNetV2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71.3%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90.1%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3.5M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105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25.9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3.8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EfficientNetB3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48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81.6%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95.7%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12.3M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210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140.0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8.8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4" name="Google Shape;134;p20"/>
          <p:cNvSpPr txBox="1"/>
          <p:nvPr/>
        </p:nvSpPr>
        <p:spPr>
          <a:xfrm>
            <a:off x="2285900" y="1017450"/>
            <a:ext cx="333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Source: https://keras.io/api/applications/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20"/>
          <p:cNvSpPr txBox="1"/>
          <p:nvPr/>
        </p:nvSpPr>
        <p:spPr>
          <a:xfrm>
            <a:off x="5959200" y="174175"/>
            <a:ext cx="3184800" cy="1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50"/>
              <a:buChar char="●"/>
            </a:pPr>
            <a:r>
              <a:rPr lang="en" sz="1150">
                <a:solidFill>
                  <a:srgbClr val="212529"/>
                </a:solidFill>
                <a:highlight>
                  <a:srgbClr val="FFFFFF"/>
                </a:highlight>
              </a:rPr>
              <a:t>CPU: AMD EPYC Processor (with IBPB) (92 core)</a:t>
            </a:r>
            <a:endParaRPr sz="1150">
              <a:solidFill>
                <a:srgbClr val="212529"/>
              </a:solidFill>
              <a:highlight>
                <a:srgbClr val="FFFFFF"/>
              </a:highlight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50"/>
              <a:buChar char="●"/>
            </a:pPr>
            <a:r>
              <a:rPr lang="en" sz="1150">
                <a:solidFill>
                  <a:srgbClr val="212529"/>
                </a:solidFill>
                <a:highlight>
                  <a:srgbClr val="FFFFFF"/>
                </a:highlight>
              </a:rPr>
              <a:t>RAM: 1.7T</a:t>
            </a:r>
            <a:endParaRPr sz="1150">
              <a:solidFill>
                <a:srgbClr val="212529"/>
              </a:solidFill>
              <a:highlight>
                <a:srgbClr val="FFFFFF"/>
              </a:highlight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50"/>
              <a:buChar char="●"/>
            </a:pPr>
            <a:r>
              <a:rPr lang="en" sz="1150">
                <a:solidFill>
                  <a:srgbClr val="212529"/>
                </a:solidFill>
                <a:highlight>
                  <a:srgbClr val="FFFFFF"/>
                </a:highlight>
              </a:rPr>
              <a:t>GPU: Tesla A100</a:t>
            </a:r>
            <a:endParaRPr sz="1150">
              <a:solidFill>
                <a:srgbClr val="212529"/>
              </a:solidFill>
              <a:highlight>
                <a:srgbClr val="FFFFFF"/>
              </a:highlight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50"/>
              <a:buChar char="●"/>
            </a:pPr>
            <a:r>
              <a:rPr lang="en" sz="1150">
                <a:solidFill>
                  <a:srgbClr val="212529"/>
                </a:solidFill>
                <a:highlight>
                  <a:srgbClr val="FFFFFF"/>
                </a:highlight>
              </a:rPr>
              <a:t>Batch size: 32</a:t>
            </a:r>
            <a:endParaRPr sz="1150">
              <a:solidFill>
                <a:srgbClr val="21252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1863" y="190500"/>
            <a:ext cx="2200275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Architecture (VGG-19)</a:t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3701" y="1152475"/>
            <a:ext cx="6836599" cy="391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/>
          <p:nvPr/>
        </p:nvSpPr>
        <p:spPr>
          <a:xfrm>
            <a:off x="1566900" y="979350"/>
            <a:ext cx="6029100" cy="3006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450" y="2125912"/>
            <a:ext cx="1339975" cy="89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90293" y="1152468"/>
            <a:ext cx="91440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90294" y="2162319"/>
            <a:ext cx="91440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90300" y="3172162"/>
            <a:ext cx="914400" cy="640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